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6" r:id="rId4"/>
    <p:sldId id="268" r:id="rId5"/>
    <p:sldId id="260" r:id="rId6"/>
    <p:sldId id="259" r:id="rId7"/>
    <p:sldId id="265" r:id="rId8"/>
    <p:sldId id="262" r:id="rId9"/>
    <p:sldId id="263" r:id="rId10"/>
    <p:sldId id="264" r:id="rId11"/>
    <p:sldId id="261" r:id="rId12"/>
  </p:sldIdLst>
  <p:sldSz cx="9144000" cy="6858000" type="screen4x3"/>
  <p:notesSz cx="6858000" cy="9144000"/>
  <p:defaultTextStyle>
    <a:defPPr>
      <a:defRPr lang="en-US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1C00"/>
    <a:srgbClr val="3E1500"/>
    <a:srgbClr val="963200"/>
    <a:srgbClr val="AF5511"/>
    <a:srgbClr val="ED924D"/>
    <a:srgbClr val="F17B33"/>
    <a:srgbClr val="EDB78B"/>
    <a:srgbClr val="CB801B"/>
    <a:srgbClr val="E8A56E"/>
    <a:srgbClr val="DD7B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61" autoAdjust="0"/>
  </p:normalViewPr>
  <p:slideViewPr>
    <p:cSldViewPr snapToGrid="0" snapToObjects="1">
      <p:cViewPr varScale="1">
        <p:scale>
          <a:sx n="66" d="100"/>
          <a:sy n="66" d="100"/>
        </p:scale>
        <p:origin x="1226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40F5D-7E70-4F1D-A171-57A68F29BE94}" type="datetimeFigureOut">
              <a:rPr lang="ko-KR" altLang="en-US" smtClean="0"/>
              <a:pPr/>
              <a:t>2021-06-08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FA01A-F65B-408B-A230-13818A6576E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1090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FA01A-F65B-408B-A230-13818A6576E5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05170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FA01A-F65B-408B-A230-13818A6576E5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0307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FA01A-F65B-408B-A230-13818A6576E5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9135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FA01A-F65B-408B-A230-13818A6576E5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6898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FA01A-F65B-408B-A230-13818A6576E5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1066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FA01A-F65B-408B-A230-13818A6576E5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9135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FA01A-F65B-408B-A230-13818A6576E5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0234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FA01A-F65B-408B-A230-13818A6576E5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9135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FA01A-F65B-408B-A230-13818A6576E5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9135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FA01A-F65B-408B-A230-13818A6576E5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285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각 삼각형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/>
            <a:endParaRPr kumimoji="0" lang="en-US" altLang="ko-KR">
              <a:solidFill>
                <a:srgbClr val="FFFFFF"/>
              </a:solidFill>
              <a:ea typeface="굴림" charset="-127"/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>
            <a:sp3d prstMaterial="softEdge">
              <a:bevelT w="25400" h="25400"/>
            </a:sp3d>
          </a:bodyPr>
          <a:lstStyle>
            <a:lvl1pPr algn="ctr">
              <a:defRPr sz="4800" b="1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ko-KR" altLang="en-US" dirty="0"/>
              <a:t>마스터 부제목 스타일 편집</a:t>
            </a:r>
            <a:endParaRPr lang="en-US" dirty="0"/>
          </a:p>
        </p:txBody>
      </p:sp>
      <p:sp>
        <p:nvSpPr>
          <p:cNvPr id="5" name="날짜 개체 틀 29"/>
          <p:cNvSpPr>
            <a:spLocks noGrp="1"/>
          </p:cNvSpPr>
          <p:nvPr>
            <p:ph type="dt" sz="half" idx="10"/>
          </p:nvPr>
        </p:nvSpPr>
        <p:spPr>
          <a:xfrm>
            <a:off x="6823075" y="6470650"/>
            <a:ext cx="1919288" cy="366713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6EE7239-CF4C-448D-A8FE-5C205973819B}" type="datetimeFigureOut">
              <a:rPr lang="en-US" altLang="ko-KR"/>
              <a:pPr/>
              <a:t>6/8/2021</a:t>
            </a:fld>
            <a:endParaRPr lang="en-US" altLang="ko-KR"/>
          </a:p>
        </p:txBody>
      </p:sp>
      <p:sp>
        <p:nvSpPr>
          <p:cNvPr id="6" name="바닥글 개체 틀 18"/>
          <p:cNvSpPr>
            <a:spLocks noGrp="1"/>
          </p:cNvSpPr>
          <p:nvPr>
            <p:ph type="ftr" sz="quarter" idx="11"/>
          </p:nvPr>
        </p:nvSpPr>
        <p:spPr>
          <a:xfrm>
            <a:off x="4475163" y="6470650"/>
            <a:ext cx="2351087" cy="365125"/>
          </a:xfrm>
        </p:spPr>
        <p:txBody>
          <a:bodyPr/>
          <a:lstStyle>
            <a:lvl1pPr>
              <a:defRPr>
                <a:solidFill>
                  <a:srgbClr val="FFEDE8"/>
                </a:solidFill>
              </a:defRPr>
            </a:lvl1pPr>
          </a:lstStyle>
          <a:p>
            <a:endParaRPr lang="en-US" altLang="ko-KR"/>
          </a:p>
        </p:txBody>
      </p:sp>
      <p:sp>
        <p:nvSpPr>
          <p:cNvPr id="7" name="슬라이드 번호 개체 틀 26"/>
          <p:cNvSpPr>
            <a:spLocks noGrp="1"/>
          </p:cNvSpPr>
          <p:nvPr>
            <p:ph type="sldNum" sz="quarter" idx="12"/>
          </p:nvPr>
        </p:nvSpPr>
        <p:spPr>
          <a:xfrm>
            <a:off x="8742363" y="6470650"/>
            <a:ext cx="366712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8B7D7F-7E86-4ACF-B595-A8563FB689F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23317"/>
            <a:ext cx="8229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467544" y="548680"/>
            <a:ext cx="7632700" cy="693737"/>
          </a:xfrm>
        </p:spPr>
        <p:txBody>
          <a:bodyPr rtlCol="0"/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823075" y="6470650"/>
            <a:ext cx="1919288" cy="3667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3BAF71-C23F-4625-977A-CF09BDBF2323}" type="datetimeFigureOut">
              <a:rPr lang="en-US" altLang="ko-KR"/>
              <a:pPr/>
              <a:t>6/8/2021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475163" y="6470650"/>
            <a:ext cx="23510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742363" y="6470650"/>
            <a:ext cx="366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D97A665-E841-48D5-9127-9A27BB47EC9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179388" y="26988"/>
            <a:ext cx="7632700" cy="693737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1027" name="텍스트 개체 틀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latinLnBrk="0">
              <a:defRPr kumimoji="0" sz="1000">
                <a:latin typeface="Lucida Sans Unicode" pitchFamily="34" charset="0"/>
              </a:defRPr>
            </a:lvl1pPr>
          </a:lstStyle>
          <a:p>
            <a:fld id="{5B4EA75B-9666-422D-BEB5-61D0A5EEEED6}" type="datetimeFigureOut">
              <a:rPr lang="en-US" altLang="ko-KR"/>
              <a:pPr/>
              <a:t>6/8/2021</a:t>
            </a:fld>
            <a:endParaRPr lang="en-US" altLang="ko-KR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latinLnBrk="0">
              <a:defRPr kumimoji="0" sz="1000">
                <a:latin typeface="Lucida Sans Unicode" pitchFamily="34" charset="0"/>
              </a:defRPr>
            </a:lvl1pPr>
          </a:lstStyle>
          <a:p>
            <a:endParaRPr lang="en-US" altLang="ko-KR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latinLnBrk="0">
              <a:defRPr kumimoji="0" sz="1000">
                <a:latin typeface="Lucida Sans Unicode" pitchFamily="34" charset="0"/>
              </a:defRPr>
            </a:lvl1pPr>
          </a:lstStyle>
          <a:p>
            <a:fld id="{91A85374-1B22-4BA0-B71C-D191723895E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xStyles>
    <p:titleStyle>
      <a:lvl1pPr algn="l" rtl="0" fontAlgn="base" latinLnBrk="1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Lucida Sans Unicode" pitchFamily="34" charset="0"/>
        </a:defRPr>
      </a:lvl2pPr>
      <a:lvl3pPr algn="l" rtl="0" fontAlgn="base" latinLnBrk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Lucida Sans Unicode" pitchFamily="34" charset="0"/>
        </a:defRPr>
      </a:lvl3pPr>
      <a:lvl4pPr algn="l" rtl="0" fontAlgn="base" latinLnBrk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Lucida Sans Unicode" pitchFamily="34" charset="0"/>
        </a:defRPr>
      </a:lvl4pPr>
      <a:lvl5pPr algn="l" rtl="0" fontAlgn="base" latinLnBrk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Lucida Sans Unicode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Lucida Sans Unicode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Lucida Sans Unicode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Lucida Sans Unicode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 latinLnBrk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" pitchFamily="2" charset="2"/>
        <a:buChar char="§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 latinLnBrk="1">
        <a:spcBef>
          <a:spcPts val="325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 latinLnBrk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 latinLnBrk="1">
        <a:spcBef>
          <a:spcPts val="35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 latinLnBrk="1">
        <a:spcBef>
          <a:spcPts val="35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95195"/>
            <a:ext cx="7772400" cy="946150"/>
          </a:xfrm>
          <a:effectLst/>
        </p:spPr>
        <p:txBody>
          <a:bodyPr wrap="square" lIns="91440" tIns="45720" rIns="91440" bIns="45720" anchor="b">
            <a:noAutofit/>
          </a:bodyPr>
          <a:lstStyle/>
          <a:p>
            <a:pPr marL="0" indent="0" algn="ctr" defTabSz="9144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5600" b="1" dirty="0">
                <a:solidFill>
                  <a:srgbClr val="BC0000"/>
                </a:solidFill>
                <a:latin typeface="Calibri" panose="020F0502020204030204" pitchFamily="34" charset="0"/>
              </a:rPr>
              <a:t>The AP Exam</a:t>
            </a:r>
            <a:endParaRPr lang="ko-KR" altLang="en-US" sz="5600" b="1" dirty="0">
              <a:latin typeface="Calibri" panose="020F0502020204030204" pitchFamily="34" charset="0"/>
            </a:endParaRPr>
          </a:p>
        </p:txBody>
      </p:sp>
      <p:sp>
        <p:nvSpPr>
          <p:cNvPr id="7171" name="부제목 2"/>
          <p:cNvSpPr>
            <a:spLocks noGrp="1"/>
          </p:cNvSpPr>
          <p:nvPr>
            <p:ph type="subTitle" idx="1"/>
          </p:nvPr>
        </p:nvSpPr>
        <p:spPr>
          <a:xfrm>
            <a:off x="685800" y="3657610"/>
            <a:ext cx="7772400" cy="1200150"/>
          </a:xfrm>
        </p:spPr>
        <p:txBody>
          <a:bodyPr/>
          <a:lstStyle/>
          <a:p>
            <a:pPr marR="0">
              <a:defRPr/>
            </a:pPr>
            <a:r>
              <a:rPr lang="en-US" altLang="ko-KR" sz="2400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Droid Sans" pitchFamily="34" charset="0"/>
                <a:cs typeface="Arial" pitchFamily="34" charset="0"/>
              </a:rPr>
              <a:t>Advanced Placement </a:t>
            </a:r>
            <a:br>
              <a:rPr lang="en-US" altLang="ko-KR" sz="2400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Droid Sans" pitchFamily="34" charset="0"/>
                <a:cs typeface="Arial" pitchFamily="34" charset="0"/>
              </a:rPr>
            </a:br>
            <a:r>
              <a:rPr lang="en-US" altLang="ko-KR" sz="2400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Droid Sans" pitchFamily="34" charset="0"/>
                <a:cs typeface="Arial" pitchFamily="34" charset="0"/>
              </a:rPr>
              <a:t>English Literature &amp; Composition</a:t>
            </a:r>
            <a:endParaRPr lang="ko-KR" altLang="en-US" sz="2400" b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Droid Sans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17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6"/>
          <p:cNvSpPr>
            <a:spLocks noChangeArrowheads="1"/>
          </p:cNvSpPr>
          <p:nvPr/>
        </p:nvSpPr>
        <p:spPr bwMode="auto">
          <a:xfrm>
            <a:off x="861868" y="1790773"/>
            <a:ext cx="7238375" cy="386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marL="800100" lvl="1" indent="-3429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+mj-lt"/>
              <a:buAutoNum type="arabicPeriod"/>
            </a:pPr>
            <a:r>
              <a:rPr lang="en-US" altLang="ko-KR" sz="4800" dirty="0">
                <a:solidFill>
                  <a:srgbClr val="6633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Reward the students for what they do well.</a:t>
            </a:r>
          </a:p>
          <a:p>
            <a:pPr marL="800100" lvl="1" indent="-3429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+mj-lt"/>
              <a:buAutoNum type="arabicPeriod"/>
            </a:pPr>
            <a:r>
              <a:rPr lang="en-US" altLang="ko-KR" sz="4800" dirty="0">
                <a:solidFill>
                  <a:srgbClr val="6633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You are reading drafts—first drafts.</a:t>
            </a:r>
            <a:endParaRPr lang="ko-KR" altLang="en-US" sz="48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  <a:p>
            <a:pPr marL="457200" indent="0" algn="l" defTabSz="914400">
              <a:lnSpc>
                <a:spcPct val="15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400" dirty="0">
              <a:latin typeface="Calibri" panose="020F0502020204030204" pitchFamily="34" charset="0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467543" y="729333"/>
            <a:ext cx="7632700" cy="594304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Droid Sans" pitchFamily="34" charset="0"/>
                <a:cs typeface="Arial" pitchFamily="34" charset="0"/>
              </a:rPr>
              <a:t>Chief among the Mantras: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9273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3467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6"/>
          <p:cNvSpPr>
            <a:spLocks noChangeArrowheads="1"/>
          </p:cNvSpPr>
          <p:nvPr/>
        </p:nvSpPr>
        <p:spPr bwMode="auto">
          <a:xfrm>
            <a:off x="917331" y="1499138"/>
            <a:ext cx="6644005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marL="800100" lvl="1" indent="-3429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+mj-lt"/>
              <a:buAutoNum type="arabicPeriod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Operational Exam </a:t>
            </a:r>
            <a:b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</a:b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(</a:t>
            </a:r>
            <a:r>
              <a:rPr lang="en-US" altLang="ko-KR" sz="2800" i="1" dirty="0">
                <a:solidFill>
                  <a:srgbClr val="663300"/>
                </a:solidFill>
                <a:latin typeface="Calibri" panose="020F0502020204030204" pitchFamily="34" charset="0"/>
              </a:rPr>
              <a:t>probably: </a:t>
            </a: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Wednesday 4 May 2022, </a:t>
            </a:r>
            <a:b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</a:b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8 a.m.)</a:t>
            </a:r>
            <a:endParaRPr lang="ko-KR" altLang="en-US" sz="2800" dirty="0">
              <a:latin typeface="Calibri" panose="020F0502020204030204" pitchFamily="34" charset="0"/>
            </a:endParaRPr>
          </a:p>
          <a:p>
            <a:pPr marL="800100" lvl="1" indent="-3429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+mj-lt"/>
              <a:buAutoNum type="arabicPeriod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a second form</a:t>
            </a:r>
            <a:b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</a:b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half the candidates from selected schools</a:t>
            </a:r>
            <a:endParaRPr lang="ko-KR" altLang="en-US" sz="2800" dirty="0">
              <a:latin typeface="Calibri" panose="020F0502020204030204" pitchFamily="34" charset="0"/>
            </a:endParaRPr>
          </a:p>
          <a:p>
            <a:pPr marL="800100" lvl="1" indent="-3429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+mj-lt"/>
              <a:buAutoNum type="arabicPeriod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“Form B” – the “international” exam ?</a:t>
            </a:r>
            <a:endParaRPr lang="ko-KR" altLang="en-US" sz="2800" dirty="0">
              <a:latin typeface="Calibri" panose="020F0502020204030204" pitchFamily="34" charset="0"/>
            </a:endParaRPr>
          </a:p>
          <a:p>
            <a:pPr marL="800100" lvl="1" indent="-3429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+mj-lt"/>
              <a:buAutoNum type="arabicPeriod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The Alternate Exam </a:t>
            </a:r>
            <a:b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</a:b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(</a:t>
            </a:r>
            <a:r>
              <a:rPr lang="en-US" altLang="ko-KR" sz="2800" i="1" dirty="0">
                <a:solidFill>
                  <a:srgbClr val="663300"/>
                </a:solidFill>
                <a:latin typeface="Calibri" panose="020F0502020204030204" pitchFamily="34" charset="0"/>
              </a:rPr>
              <a:t>probably: </a:t>
            </a: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Friday 20 May 2022, 8 a.m.)</a:t>
            </a:r>
            <a:endParaRPr lang="ko-KR" altLang="en-US" sz="2400" dirty="0">
              <a:latin typeface="Calibri" panose="020F0502020204030204" pitchFamily="34" charset="0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467544" y="428604"/>
            <a:ext cx="7632700" cy="594304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Droid Sans" pitchFamily="34" charset="0"/>
                <a:cs typeface="Arial" pitchFamily="34" charset="0"/>
              </a:rPr>
              <a:t>Three Forms (and more…)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164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67544" y="428604"/>
            <a:ext cx="7632700" cy="594304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Droid Sans" pitchFamily="34" charset="0"/>
                <a:cs typeface="Arial" pitchFamily="34" charset="0"/>
              </a:rPr>
              <a:t>The Alternate Exam: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Arial" pitchFamily="34" charset="0"/>
            </a:endParaRPr>
          </a:p>
        </p:txBody>
      </p:sp>
      <p:sp>
        <p:nvSpPr>
          <p:cNvPr id="5" name="직사각형 6">
            <a:extLst>
              <a:ext uri="{FF2B5EF4-FFF2-40B4-BE49-F238E27FC236}">
                <a16:creationId xmlns:a16="http://schemas.microsoft.com/office/drawing/2014/main" id="{24A8000A-C6D1-4513-999D-166E24CF4B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667" y="1340011"/>
            <a:ext cx="7652546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marL="0" lvl="1" indent="-457200" algn="l" defTabSz="914400">
              <a:spcBef>
                <a:spcPts val="0"/>
              </a:spcBef>
              <a:spcAft>
                <a:spcPts val="1800"/>
              </a:spcAft>
              <a:buClr>
                <a:srgbClr val="663300"/>
              </a:buClr>
              <a:buFont typeface="Wingdings" panose="05000000000000000000" pitchFamily="2" charset="2"/>
              <a:buChar char="q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Conflict with an International Baccalaureate Exam</a:t>
            </a:r>
            <a:endParaRPr lang="ko-KR" altLang="en-US" sz="2800" dirty="0">
              <a:latin typeface="Calibri" panose="020F0502020204030204" pitchFamily="34" charset="0"/>
            </a:endParaRPr>
          </a:p>
          <a:p>
            <a:pPr marL="0" lvl="1" indent="-457200" algn="l" defTabSz="914400">
              <a:spcBef>
                <a:spcPts val="0"/>
              </a:spcBef>
              <a:spcAft>
                <a:spcPts val="1800"/>
              </a:spcAft>
              <a:buClr>
                <a:srgbClr val="663300"/>
              </a:buClr>
              <a:buFont typeface="Wingdings" panose="05000000000000000000" pitchFamily="2" charset="2"/>
              <a:buChar char="q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Conflict with tests mandated at the state, provincial, or national level</a:t>
            </a:r>
            <a:endParaRPr lang="ko-KR" altLang="en-US" sz="2800" dirty="0">
              <a:latin typeface="Calibri" panose="020F0502020204030204" pitchFamily="34" charset="0"/>
            </a:endParaRPr>
          </a:p>
          <a:p>
            <a:pPr marL="0" lvl="1" indent="-457200" algn="l" defTabSz="914400">
              <a:spcBef>
                <a:spcPts val="0"/>
              </a:spcBef>
              <a:spcAft>
                <a:spcPts val="1800"/>
              </a:spcAft>
              <a:buClr>
                <a:srgbClr val="663300"/>
              </a:buClr>
              <a:buFont typeface="Wingdings" panose="05000000000000000000" pitchFamily="2" charset="2"/>
              <a:buChar char="q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Emergency: serious injury, illness, or family tragedy</a:t>
            </a:r>
            <a:endParaRPr lang="ko-KR" altLang="en-US" sz="2800" dirty="0">
              <a:latin typeface="Calibri" panose="020F0502020204030204" pitchFamily="34" charset="0"/>
            </a:endParaRPr>
          </a:p>
          <a:p>
            <a:pPr marL="0" lvl="1" indent="-4572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Wingdings" panose="05000000000000000000" pitchFamily="2" charset="2"/>
              <a:buChar char="q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Disabilities or accommodation issues</a:t>
            </a:r>
            <a:endParaRPr lang="en-US" altLang="ko-KR" sz="2800" dirty="0">
              <a:latin typeface="Calibri" panose="020F0502020204030204" pitchFamily="34" charset="0"/>
            </a:endParaRPr>
          </a:p>
          <a:p>
            <a:pPr marL="0" lvl="1" indent="-4572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Wingdings" panose="05000000000000000000" pitchFamily="2" charset="2"/>
              <a:buChar char="q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Religious holiday/observance</a:t>
            </a:r>
            <a:endParaRPr lang="ko-KR" altLang="en-US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5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6"/>
          <p:cNvSpPr>
            <a:spLocks noChangeArrowheads="1"/>
          </p:cNvSpPr>
          <p:nvPr/>
        </p:nvSpPr>
        <p:spPr bwMode="auto">
          <a:xfrm>
            <a:off x="917331" y="1024354"/>
            <a:ext cx="664400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marL="914400" lvl="1" indent="-4572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Wingdings" panose="05000000000000000000" pitchFamily="2" charset="2"/>
              <a:buChar char="q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Three or more AP exams on the same date</a:t>
            </a:r>
            <a:endParaRPr lang="ko-KR" altLang="en-US" sz="2800" dirty="0">
              <a:latin typeface="Calibri" panose="020F0502020204030204" pitchFamily="34" charset="0"/>
            </a:endParaRPr>
          </a:p>
          <a:p>
            <a:pPr marL="914400" lvl="1" indent="-4572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Wingdings" panose="05000000000000000000" pitchFamily="2" charset="2"/>
              <a:buChar char="q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Two or more AP exams on the same date at the same time</a:t>
            </a:r>
          </a:p>
          <a:p>
            <a:pPr marL="914400" lvl="1" indent="-4572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Wingdings" panose="05000000000000000000" pitchFamily="2" charset="2"/>
              <a:buChar char="q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School closing: election, natural disaster, or national holiday</a:t>
            </a:r>
          </a:p>
          <a:p>
            <a:pPr marL="914400" lvl="1" indent="-4572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Wingdings" panose="05000000000000000000" pitchFamily="2" charset="2"/>
              <a:buChar char="q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Strike/labor conflict</a:t>
            </a:r>
          </a:p>
          <a:p>
            <a:pPr marL="914400" lvl="1" indent="-4572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Wingdings" panose="05000000000000000000" pitchFamily="2" charset="2"/>
              <a:buChar char="q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Emergency: bomb scare or fire alarm</a:t>
            </a:r>
            <a:endParaRPr lang="ko-KR" alt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2600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3"/>
          <p:cNvSpPr>
            <a:spLocks noGrp="1" noChangeArrowheads="1"/>
          </p:cNvSpPr>
          <p:nvPr>
            <p:ph type="title"/>
          </p:nvPr>
        </p:nvSpPr>
        <p:spPr>
          <a:xfrm>
            <a:off x="457200" y="1004341"/>
            <a:ext cx="8229600" cy="730021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300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Structure &amp; Timing</a:t>
            </a:r>
            <a:endParaRPr lang="ko-KR" altLang="en-US" sz="4300" dirty="0">
              <a:solidFill>
                <a:schemeClr val="accent6">
                  <a:lumMod val="50000"/>
                </a:schemeClr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9154" y="1734362"/>
            <a:ext cx="6565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  <a:t>PART ONE:  MULTIPLE CHOICE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93692" y="2196027"/>
            <a:ext cx="3162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  <a:t>ONE HOUR: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08679" y="2579259"/>
            <a:ext cx="25033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  <a:t>5 passages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08679" y="2962491"/>
            <a:ext cx="4467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  <a:t>55 questions </a:t>
            </a:r>
            <a:r>
              <a:rPr lang="en-US" sz="2400" i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(probably)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1654" y="3595636"/>
            <a:ext cx="6565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</a:rPr>
              <a:t>PART TWO:  ‘FREE RESPONSE’ QUESTIONS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96192" y="4057301"/>
            <a:ext cx="3162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</a:rPr>
              <a:t>TWO HOURS: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11179" y="4440533"/>
            <a:ext cx="25033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</a:rPr>
              <a:t>3 essay prompts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11179" y="4823765"/>
            <a:ext cx="5738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</a:rPr>
              <a:t>1 poetry, 1 prose, 1 “literary argument”</a:t>
            </a:r>
            <a:endParaRPr lang="en-US" sz="2400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55650" y="686041"/>
            <a:ext cx="7632700" cy="594304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altLang="ko-KR" b="1" dirty="0">
                <a:ln/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Droid Sans" pitchFamily="34" charset="0"/>
                <a:cs typeface="Arial" pitchFamily="34" charset="0"/>
              </a:rPr>
              <a:t> </a:t>
            </a:r>
            <a:r>
              <a:rPr lang="en-US" altLang="ko-KR" b="1" dirty="0">
                <a:ln/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Droid Sans" pitchFamily="34" charset="0"/>
                <a:cs typeface="Arial" pitchFamily="34" charset="0"/>
              </a:rPr>
              <a:t>“THE READING”</a:t>
            </a:r>
          </a:p>
        </p:txBody>
      </p:sp>
      <p:cxnSp>
        <p:nvCxnSpPr>
          <p:cNvPr id="37" name="직선 연결선 36"/>
          <p:cNvCxnSpPr/>
          <p:nvPr/>
        </p:nvCxnSpPr>
        <p:spPr>
          <a:xfrm rot="16200000" flipH="1">
            <a:off x="4274563" y="3239578"/>
            <a:ext cx="504584" cy="176"/>
          </a:xfrm>
          <a:prstGeom prst="line">
            <a:avLst/>
          </a:prstGeom>
          <a:ln>
            <a:solidFill>
              <a:srgbClr val="AF551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모서리가 둥근 직사각형 203"/>
          <p:cNvSpPr/>
          <p:nvPr/>
        </p:nvSpPr>
        <p:spPr>
          <a:xfrm>
            <a:off x="2179341" y="2432933"/>
            <a:ext cx="4695028" cy="454787"/>
          </a:xfrm>
          <a:prstGeom prst="roundRect">
            <a:avLst>
              <a:gd name="adj" fmla="val 11702"/>
            </a:avLst>
          </a:prstGeom>
          <a:solidFill>
            <a:srgbClr val="ED924D"/>
          </a:solidFill>
          <a:ln w="12700" cmpd="sng">
            <a:solidFill>
              <a:srgbClr val="AF551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CHIEF  READER: ENG LIT</a:t>
            </a:r>
            <a:endParaRPr lang="ko-KR" alt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85EC140-8B91-4907-89C8-FA1104A0B1C5}"/>
              </a:ext>
            </a:extLst>
          </p:cNvPr>
          <p:cNvGrpSpPr/>
          <p:nvPr/>
        </p:nvGrpSpPr>
        <p:grpSpPr>
          <a:xfrm>
            <a:off x="2555073" y="3501578"/>
            <a:ext cx="3953550" cy="276326"/>
            <a:chOff x="2555073" y="3501578"/>
            <a:chExt cx="3953550" cy="276326"/>
          </a:xfrm>
        </p:grpSpPr>
        <p:cxnSp>
          <p:nvCxnSpPr>
            <p:cNvPr id="30" name="직선 연결선 29"/>
            <p:cNvCxnSpPr/>
            <p:nvPr/>
          </p:nvCxnSpPr>
          <p:spPr>
            <a:xfrm flipV="1">
              <a:off x="2556788" y="3501579"/>
              <a:ext cx="3951835" cy="4579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연결선 42"/>
            <p:cNvCxnSpPr/>
            <p:nvPr/>
          </p:nvCxnSpPr>
          <p:spPr>
            <a:xfrm rot="16200000" flipH="1">
              <a:off x="2417000" y="3639651"/>
              <a:ext cx="276324" cy="177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직선 연결선 43"/>
            <p:cNvCxnSpPr/>
            <p:nvPr/>
          </p:nvCxnSpPr>
          <p:spPr>
            <a:xfrm rot="16200000" flipH="1">
              <a:off x="4393686" y="3639652"/>
              <a:ext cx="276324" cy="177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직선 연결선 44"/>
            <p:cNvCxnSpPr/>
            <p:nvPr/>
          </p:nvCxnSpPr>
          <p:spPr>
            <a:xfrm rot="16200000" flipH="1">
              <a:off x="6370372" y="3639653"/>
              <a:ext cx="276324" cy="177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모서리가 둥근 직사각형 60"/>
          <p:cNvSpPr/>
          <p:nvPr/>
        </p:nvSpPr>
        <p:spPr>
          <a:xfrm>
            <a:off x="1645584" y="3925058"/>
            <a:ext cx="1841500" cy="1371600"/>
          </a:xfrm>
          <a:prstGeom prst="roundRect">
            <a:avLst>
              <a:gd name="adj" fmla="val 6085"/>
            </a:avLst>
          </a:prstGeom>
          <a:solidFill>
            <a:srgbClr val="E8A56E"/>
          </a:solidFill>
          <a:ln w="12700" cmpd="sng">
            <a:solidFill>
              <a:srgbClr val="AF551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2000" b="1" dirty="0">
                <a:solidFill>
                  <a:srgbClr val="541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 </a:t>
            </a:r>
            <a:br>
              <a:rPr lang="en-US" altLang="ko-KR" sz="2000" b="1" dirty="0">
                <a:solidFill>
                  <a:srgbClr val="541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ko-KR" sz="2000" b="1" dirty="0">
                <a:solidFill>
                  <a:srgbClr val="541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LEADER 1</a:t>
            </a:r>
          </a:p>
          <a:p>
            <a:pPr lvl="0" algn="ctr"/>
            <a:endParaRPr lang="en-US" altLang="ko-KR" sz="2000" b="1" dirty="0">
              <a:solidFill>
                <a:srgbClr val="541C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en-US" altLang="ko-KR" sz="2000" b="1" dirty="0">
                <a:solidFill>
                  <a:srgbClr val="541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POETRY</a:t>
            </a:r>
            <a:endParaRPr lang="ko-KR" altLang="en-US" sz="2000" b="1" dirty="0">
              <a:solidFill>
                <a:srgbClr val="541C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모서리가 둥근 직사각형 60"/>
          <p:cNvSpPr/>
          <p:nvPr/>
        </p:nvSpPr>
        <p:spPr>
          <a:xfrm>
            <a:off x="3623887" y="3927066"/>
            <a:ext cx="1841500" cy="1371600"/>
          </a:xfrm>
          <a:prstGeom prst="roundRect">
            <a:avLst>
              <a:gd name="adj" fmla="val 6085"/>
            </a:avLst>
          </a:prstGeom>
          <a:solidFill>
            <a:srgbClr val="E8A56E"/>
          </a:solidFill>
          <a:ln w="12700" cmpd="sng">
            <a:solidFill>
              <a:srgbClr val="AF551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2000" b="1" dirty="0">
                <a:solidFill>
                  <a:srgbClr val="541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 </a:t>
            </a:r>
            <a:br>
              <a:rPr lang="en-US" altLang="ko-KR" sz="2000" b="1" dirty="0">
                <a:solidFill>
                  <a:srgbClr val="541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ko-KR" sz="2000" b="1" dirty="0">
                <a:solidFill>
                  <a:srgbClr val="541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LEADER 2</a:t>
            </a:r>
          </a:p>
          <a:p>
            <a:pPr lvl="0" algn="ctr"/>
            <a:endParaRPr lang="en-US" altLang="ko-KR" sz="2000" b="1" dirty="0">
              <a:solidFill>
                <a:srgbClr val="541C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en-US" altLang="ko-KR" sz="2000" b="1" dirty="0">
                <a:solidFill>
                  <a:srgbClr val="541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PROSE </a:t>
            </a:r>
            <a:endParaRPr lang="ko-KR" altLang="en-US" sz="2000" b="1" dirty="0">
              <a:solidFill>
                <a:srgbClr val="541C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모서리가 둥근 직사각형 60"/>
          <p:cNvSpPr/>
          <p:nvPr/>
        </p:nvSpPr>
        <p:spPr>
          <a:xfrm>
            <a:off x="5626936" y="3925058"/>
            <a:ext cx="1841500" cy="1371600"/>
          </a:xfrm>
          <a:prstGeom prst="roundRect">
            <a:avLst>
              <a:gd name="adj" fmla="val 6085"/>
            </a:avLst>
          </a:prstGeom>
          <a:solidFill>
            <a:srgbClr val="E8A56E"/>
          </a:solidFill>
          <a:ln w="12700" cmpd="sng">
            <a:solidFill>
              <a:srgbClr val="AF551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2000" b="1" dirty="0">
                <a:solidFill>
                  <a:srgbClr val="3E1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 </a:t>
            </a:r>
            <a:br>
              <a:rPr lang="en-US" altLang="ko-KR" sz="2000" b="1" dirty="0">
                <a:solidFill>
                  <a:srgbClr val="3E1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ko-KR" sz="2000" b="1" dirty="0">
                <a:solidFill>
                  <a:srgbClr val="3E1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LEADER 3</a:t>
            </a:r>
          </a:p>
          <a:p>
            <a:pPr lvl="0" algn="ctr"/>
            <a:endParaRPr lang="en-US" altLang="ko-KR" sz="2000" b="1" dirty="0">
              <a:solidFill>
                <a:srgbClr val="3E15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en-US" altLang="ko-KR" sz="2000" b="1" dirty="0">
                <a:solidFill>
                  <a:srgbClr val="3E1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“ARGUMENT”</a:t>
            </a:r>
            <a:endParaRPr lang="ko-KR" altLang="en-US" sz="2000" b="1" dirty="0">
              <a:solidFill>
                <a:srgbClr val="3E15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제목 1"/>
          <p:cNvSpPr txBox="1">
            <a:spLocks/>
          </p:cNvSpPr>
          <p:nvPr/>
        </p:nvSpPr>
        <p:spPr>
          <a:xfrm>
            <a:off x="765559" y="1438005"/>
            <a:ext cx="7632700" cy="594304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 latinLnBrk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Lucida Sans Unicode" pitchFamily="34" charset="0"/>
              </a:defRPr>
            </a:lvl2pPr>
            <a:lvl3pPr algn="l" rtl="0" fontAlgn="base" latinLnBrk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Lucida Sans Unicode" pitchFamily="34" charset="0"/>
              </a:defRPr>
            </a:lvl3pPr>
            <a:lvl4pPr algn="l" rtl="0" fontAlgn="base" latinLnBrk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Lucida Sans Unicode" pitchFamily="34" charset="0"/>
              </a:defRPr>
            </a:lvl4pPr>
            <a:lvl5pPr algn="l" rtl="0" fontAlgn="base" latinLnBrk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Lucida Sans Unicode" pitchFamily="34" charset="0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Lucida Sans Unicode" pitchFamily="34" charset="0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Lucida Sans Unicode" pitchFamily="34" charset="0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Lucida Sans Unicode" pitchFamily="34" charset="0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Lucida Sans Unicode" pitchFamily="34" charset="0"/>
              </a:defRPr>
            </a:lvl9pPr>
            <a:extLst/>
          </a:lstStyle>
          <a:p>
            <a:pPr algn="ctr"/>
            <a:r>
              <a:rPr kumimoji="0" lang="en-US" altLang="ko-KR" b="1" dirty="0">
                <a:ln/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Droid Sans" pitchFamily="34" charset="0"/>
                <a:cs typeface="Arial" pitchFamily="34" charset="0"/>
              </a:rPr>
              <a:t>June 2021 • Salt Lake City</a:t>
            </a:r>
          </a:p>
        </p:txBody>
      </p:sp>
    </p:spTree>
    <p:extLst>
      <p:ext uri="{BB962C8B-B14F-4D97-AF65-F5344CB8AC3E}">
        <p14:creationId xmlns:p14="http://schemas.microsoft.com/office/powerpoint/2010/main" val="22072700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4" grpId="0" animBg="1"/>
      <p:bldP spid="61" grpId="0" animBg="1"/>
      <p:bldP spid="62" grpId="0" animBg="1"/>
      <p:bldP spid="63" grpId="0" animBg="1"/>
      <p:bldP spid="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C590339C-D1A5-45C6-8DC4-03D7D027FA0A}"/>
              </a:ext>
            </a:extLst>
          </p:cNvPr>
          <p:cNvGrpSpPr/>
          <p:nvPr/>
        </p:nvGrpSpPr>
        <p:grpSpPr>
          <a:xfrm>
            <a:off x="2578752" y="4475731"/>
            <a:ext cx="3942020" cy="596308"/>
            <a:chOff x="2563762" y="4475731"/>
            <a:chExt cx="3942020" cy="596308"/>
          </a:xfrm>
        </p:grpSpPr>
        <p:cxnSp>
          <p:nvCxnSpPr>
            <p:cNvPr id="46" name="직선 연결선 42">
              <a:extLst>
                <a:ext uri="{FF2B5EF4-FFF2-40B4-BE49-F238E27FC236}">
                  <a16:creationId xmlns:a16="http://schemas.microsoft.com/office/drawing/2014/main" id="{D56C829A-D6DB-4E55-BB26-43551EAF5E4F}"/>
                </a:ext>
              </a:extLst>
            </p:cNvPr>
            <p:cNvCxnSpPr>
              <a:cxnSpLocks/>
              <a:stCxn id="54" idx="2"/>
              <a:endCxn id="56" idx="0"/>
            </p:cNvCxnSpPr>
            <p:nvPr/>
          </p:nvCxnSpPr>
          <p:spPr>
            <a:xfrm>
              <a:off x="2563762" y="4475731"/>
              <a:ext cx="0" cy="596308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직선 연결선 43">
              <a:extLst>
                <a:ext uri="{FF2B5EF4-FFF2-40B4-BE49-F238E27FC236}">
                  <a16:creationId xmlns:a16="http://schemas.microsoft.com/office/drawing/2014/main" id="{7D4DD88C-C7C7-433F-A0CB-C1CAC9425A5A}"/>
                </a:ext>
              </a:extLst>
            </p:cNvPr>
            <p:cNvCxnSpPr>
              <a:cxnSpLocks/>
              <a:endCxn id="133" idx="0"/>
            </p:cNvCxnSpPr>
            <p:nvPr/>
          </p:nvCxnSpPr>
          <p:spPr>
            <a:xfrm>
              <a:off x="4531553" y="4499260"/>
              <a:ext cx="0" cy="572779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직선 연결선 44">
              <a:extLst>
                <a:ext uri="{FF2B5EF4-FFF2-40B4-BE49-F238E27FC236}">
                  <a16:creationId xmlns:a16="http://schemas.microsoft.com/office/drawing/2014/main" id="{E8765C87-1A39-4DFE-8F9A-C7841E708AF8}"/>
                </a:ext>
              </a:extLst>
            </p:cNvPr>
            <p:cNvCxnSpPr>
              <a:cxnSpLocks/>
              <a:stCxn id="181" idx="2"/>
              <a:endCxn id="153" idx="0"/>
            </p:cNvCxnSpPr>
            <p:nvPr/>
          </p:nvCxnSpPr>
          <p:spPr>
            <a:xfrm>
              <a:off x="6505782" y="4475731"/>
              <a:ext cx="0" cy="596308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122D1BE-AAC4-4ACD-BCBB-CA14FC970818}"/>
              </a:ext>
            </a:extLst>
          </p:cNvPr>
          <p:cNvGrpSpPr/>
          <p:nvPr/>
        </p:nvGrpSpPr>
        <p:grpSpPr>
          <a:xfrm>
            <a:off x="1660574" y="2910712"/>
            <a:ext cx="5822852" cy="270252"/>
            <a:chOff x="1645584" y="2910712"/>
            <a:chExt cx="5822852" cy="270252"/>
          </a:xfrm>
        </p:grpSpPr>
        <p:sp>
          <p:nvSpPr>
            <p:cNvPr id="61" name="모서리가 둥근 직사각형 60"/>
            <p:cNvSpPr/>
            <p:nvPr/>
          </p:nvSpPr>
          <p:spPr>
            <a:xfrm>
              <a:off x="1645584" y="2910712"/>
              <a:ext cx="1841500" cy="268244"/>
            </a:xfrm>
            <a:prstGeom prst="roundRect">
              <a:avLst>
                <a:gd name="adj" fmla="val 6085"/>
              </a:avLst>
            </a:prstGeom>
            <a:solidFill>
              <a:srgbClr val="E8A56E"/>
            </a:solidFill>
            <a:ln w="12700" cmpd="sng">
              <a:solidFill>
                <a:srgbClr val="AF551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altLang="ko-KR" b="1" dirty="0">
                  <a:solidFill>
                    <a:srgbClr val="822B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OCHO</a:t>
              </a:r>
              <a:endParaRPr lang="ko-KR" altLang="en-US" b="1" dirty="0">
                <a:solidFill>
                  <a:srgbClr val="822B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2" name="모서리가 둥근 직사각형 60"/>
            <p:cNvSpPr/>
            <p:nvPr/>
          </p:nvSpPr>
          <p:spPr>
            <a:xfrm>
              <a:off x="3623887" y="2912720"/>
              <a:ext cx="1841500" cy="268244"/>
            </a:xfrm>
            <a:prstGeom prst="roundRect">
              <a:avLst>
                <a:gd name="adj" fmla="val 6085"/>
              </a:avLst>
            </a:prstGeom>
            <a:solidFill>
              <a:srgbClr val="E8A56E"/>
            </a:solidFill>
            <a:ln w="12700" cmpd="sng">
              <a:solidFill>
                <a:srgbClr val="AF551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altLang="ko-KR" b="1" dirty="0">
                  <a:solidFill>
                    <a:srgbClr val="822B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OCHO</a:t>
              </a:r>
              <a:endParaRPr lang="ko-KR" altLang="en-US" b="1" dirty="0">
                <a:solidFill>
                  <a:srgbClr val="822B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모서리가 둥근 직사각형 60"/>
            <p:cNvSpPr/>
            <p:nvPr/>
          </p:nvSpPr>
          <p:spPr>
            <a:xfrm>
              <a:off x="5626936" y="2910712"/>
              <a:ext cx="1841500" cy="268244"/>
            </a:xfrm>
            <a:prstGeom prst="roundRect">
              <a:avLst>
                <a:gd name="adj" fmla="val 6085"/>
              </a:avLst>
            </a:prstGeom>
            <a:solidFill>
              <a:srgbClr val="E8A56E"/>
            </a:solidFill>
            <a:ln w="12700" cmpd="sng">
              <a:solidFill>
                <a:srgbClr val="AF551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>
                  <a:solidFill>
                    <a:srgbClr val="822B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OCHO</a:t>
              </a:r>
              <a:endParaRPr lang="ko-KR" altLang="en-US" b="1" dirty="0">
                <a:solidFill>
                  <a:srgbClr val="822B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771E93C-6106-41EC-A70F-C9E99B42A410}"/>
              </a:ext>
            </a:extLst>
          </p:cNvPr>
          <p:cNvGrpSpPr/>
          <p:nvPr/>
        </p:nvGrpSpPr>
        <p:grpSpPr>
          <a:xfrm>
            <a:off x="2576301" y="3230744"/>
            <a:ext cx="3953550" cy="736365"/>
            <a:chOff x="2561311" y="3230744"/>
            <a:chExt cx="3953550" cy="736365"/>
          </a:xfrm>
        </p:grpSpPr>
        <p:cxnSp>
          <p:nvCxnSpPr>
            <p:cNvPr id="36" name="직선 연결선 29">
              <a:extLst>
                <a:ext uri="{FF2B5EF4-FFF2-40B4-BE49-F238E27FC236}">
                  <a16:creationId xmlns:a16="http://schemas.microsoft.com/office/drawing/2014/main" id="{149B83E8-27D9-4441-AD31-384CF836E1FE}"/>
                </a:ext>
              </a:extLst>
            </p:cNvPr>
            <p:cNvCxnSpPr/>
            <p:nvPr/>
          </p:nvCxnSpPr>
          <p:spPr>
            <a:xfrm flipV="1">
              <a:off x="2563026" y="3690784"/>
              <a:ext cx="3951835" cy="4579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42">
              <a:extLst>
                <a:ext uri="{FF2B5EF4-FFF2-40B4-BE49-F238E27FC236}">
                  <a16:creationId xmlns:a16="http://schemas.microsoft.com/office/drawing/2014/main" id="{0D67F734-502D-4AE0-8C43-39093BBD8C4C}"/>
                </a:ext>
              </a:extLst>
            </p:cNvPr>
            <p:cNvCxnSpPr/>
            <p:nvPr/>
          </p:nvCxnSpPr>
          <p:spPr>
            <a:xfrm rot="16200000" flipH="1">
              <a:off x="2423238" y="3828856"/>
              <a:ext cx="276324" cy="177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연결선 43">
              <a:extLst>
                <a:ext uri="{FF2B5EF4-FFF2-40B4-BE49-F238E27FC236}">
                  <a16:creationId xmlns:a16="http://schemas.microsoft.com/office/drawing/2014/main" id="{18EE621B-EAEF-4E1C-BD7D-66740E9C797D}"/>
                </a:ext>
              </a:extLst>
            </p:cNvPr>
            <p:cNvCxnSpPr/>
            <p:nvPr/>
          </p:nvCxnSpPr>
          <p:spPr>
            <a:xfrm rot="16200000" flipH="1">
              <a:off x="4399924" y="3828857"/>
              <a:ext cx="276324" cy="177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연결선 44">
              <a:extLst>
                <a:ext uri="{FF2B5EF4-FFF2-40B4-BE49-F238E27FC236}">
                  <a16:creationId xmlns:a16="http://schemas.microsoft.com/office/drawing/2014/main" id="{3714C8D7-C030-4237-89B9-86F76A045DBC}"/>
                </a:ext>
              </a:extLst>
            </p:cNvPr>
            <p:cNvCxnSpPr/>
            <p:nvPr/>
          </p:nvCxnSpPr>
          <p:spPr>
            <a:xfrm rot="16200000" flipH="1">
              <a:off x="6376610" y="3828858"/>
              <a:ext cx="276324" cy="177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직선 연결선 43">
              <a:extLst>
                <a:ext uri="{FF2B5EF4-FFF2-40B4-BE49-F238E27FC236}">
                  <a16:creationId xmlns:a16="http://schemas.microsoft.com/office/drawing/2014/main" id="{2A616842-7D47-44D9-9F9E-807C934BB6F3}"/>
                </a:ext>
              </a:extLst>
            </p:cNvPr>
            <p:cNvCxnSpPr>
              <a:cxnSpLocks/>
            </p:cNvCxnSpPr>
            <p:nvPr/>
          </p:nvCxnSpPr>
          <p:spPr>
            <a:xfrm>
              <a:off x="4540155" y="3230744"/>
              <a:ext cx="1" cy="460040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모서리가 둥근 직사각형 180">
            <a:extLst>
              <a:ext uri="{FF2B5EF4-FFF2-40B4-BE49-F238E27FC236}">
                <a16:creationId xmlns:a16="http://schemas.microsoft.com/office/drawing/2014/main" id="{6B2EF9BF-1281-4BD1-9246-6E8EB8594EC6}"/>
              </a:ext>
            </a:extLst>
          </p:cNvPr>
          <p:cNvSpPr/>
          <p:nvPr/>
        </p:nvSpPr>
        <p:spPr>
          <a:xfrm>
            <a:off x="4176122" y="3600681"/>
            <a:ext cx="731445" cy="504056"/>
          </a:xfrm>
          <a:prstGeom prst="roundRect">
            <a:avLst>
              <a:gd name="adj" fmla="val 5329"/>
            </a:avLst>
          </a:prstGeom>
          <a:solidFill>
            <a:srgbClr val="EDB78B">
              <a:alpha val="50000"/>
            </a:srgbClr>
          </a:solidFill>
          <a:ln w="12700" cmpd="sng">
            <a:solidFill>
              <a:srgbClr val="AF551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</a:rPr>
              <a:t>~120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192A97A-AAFD-475E-A5E5-D47DE8A39D97}"/>
              </a:ext>
            </a:extLst>
          </p:cNvPr>
          <p:cNvGrpSpPr/>
          <p:nvPr/>
        </p:nvGrpSpPr>
        <p:grpSpPr>
          <a:xfrm>
            <a:off x="1750660" y="3971675"/>
            <a:ext cx="5598204" cy="504056"/>
            <a:chOff x="1735670" y="3971675"/>
            <a:chExt cx="5598204" cy="504056"/>
          </a:xfrm>
        </p:grpSpPr>
        <p:sp>
          <p:nvSpPr>
            <p:cNvPr id="54" name="모서리가 둥근 직사각형 53"/>
            <p:cNvSpPr/>
            <p:nvPr/>
          </p:nvSpPr>
          <p:spPr>
            <a:xfrm>
              <a:off x="1735670" y="3971675"/>
              <a:ext cx="1656184" cy="504056"/>
            </a:xfrm>
            <a:prstGeom prst="roundRect">
              <a:avLst>
                <a:gd name="adj" fmla="val 5329"/>
              </a:avLst>
            </a:prstGeom>
            <a:solidFill>
              <a:srgbClr val="EDB78B"/>
            </a:solidFill>
            <a:ln w="12700" cmpd="sng">
              <a:solidFill>
                <a:srgbClr val="AF551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>
                  <a:solidFill>
                    <a:schemeClr val="tx1"/>
                  </a:solidFill>
                </a:rPr>
                <a:t>TABLE LEADERS</a:t>
              </a:r>
              <a:endParaRPr lang="ko-KR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48" name="모서리가 둥근 직사각형 147"/>
            <p:cNvSpPr/>
            <p:nvPr/>
          </p:nvSpPr>
          <p:spPr>
            <a:xfrm>
              <a:off x="3703461" y="3971675"/>
              <a:ext cx="1656184" cy="504056"/>
            </a:xfrm>
            <a:prstGeom prst="roundRect">
              <a:avLst>
                <a:gd name="adj" fmla="val 5329"/>
              </a:avLst>
            </a:prstGeom>
            <a:solidFill>
              <a:srgbClr val="EDB78B"/>
            </a:solidFill>
            <a:ln w="12700" cmpd="sng">
              <a:solidFill>
                <a:srgbClr val="AF551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>
                  <a:solidFill>
                    <a:schemeClr val="tx1"/>
                  </a:solidFill>
                </a:rPr>
                <a:t>TABLE LEADERS</a:t>
              </a:r>
              <a:endParaRPr lang="ko-KR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81" name="모서리가 둥근 직사각형 180"/>
            <p:cNvSpPr/>
            <p:nvPr/>
          </p:nvSpPr>
          <p:spPr>
            <a:xfrm>
              <a:off x="5677690" y="3971675"/>
              <a:ext cx="1656184" cy="504056"/>
            </a:xfrm>
            <a:prstGeom prst="roundRect">
              <a:avLst>
                <a:gd name="adj" fmla="val 5329"/>
              </a:avLst>
            </a:prstGeom>
            <a:solidFill>
              <a:srgbClr val="EDB78B"/>
            </a:solidFill>
            <a:ln w="12700" cmpd="sng">
              <a:solidFill>
                <a:srgbClr val="AF551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>
                  <a:solidFill>
                    <a:schemeClr val="tx1"/>
                  </a:solidFill>
                </a:rPr>
                <a:t>TABLE LEADERS</a:t>
              </a:r>
              <a:endParaRPr lang="ko-KR" alt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4" name="모서리가 둥근 직사각형 203"/>
          <p:cNvSpPr/>
          <p:nvPr/>
        </p:nvSpPr>
        <p:spPr>
          <a:xfrm>
            <a:off x="2194331" y="1463377"/>
            <a:ext cx="4695028" cy="454787"/>
          </a:xfrm>
          <a:prstGeom prst="roundRect">
            <a:avLst>
              <a:gd name="adj" fmla="val 11702"/>
            </a:avLst>
          </a:prstGeom>
          <a:solidFill>
            <a:srgbClr val="ED924D"/>
          </a:solidFill>
          <a:ln w="12700" cmpd="sng">
            <a:solidFill>
              <a:srgbClr val="AF551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QUESTION LEADER</a:t>
            </a:r>
            <a:endParaRPr lang="ko-KR" alt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6F324F9-D387-4839-AB59-39F9D7F0B009}"/>
              </a:ext>
            </a:extLst>
          </p:cNvPr>
          <p:cNvGrpSpPr/>
          <p:nvPr/>
        </p:nvGrpSpPr>
        <p:grpSpPr>
          <a:xfrm>
            <a:off x="2570063" y="1918164"/>
            <a:ext cx="3953550" cy="907650"/>
            <a:chOff x="2555073" y="1918164"/>
            <a:chExt cx="3953550" cy="907650"/>
          </a:xfrm>
        </p:grpSpPr>
        <p:cxnSp>
          <p:nvCxnSpPr>
            <p:cNvPr id="37" name="직선 연결선 36"/>
            <p:cNvCxnSpPr>
              <a:cxnSpLocks/>
              <a:stCxn id="204" idx="2"/>
            </p:cNvCxnSpPr>
            <p:nvPr/>
          </p:nvCxnSpPr>
          <p:spPr>
            <a:xfrm>
              <a:off x="4526855" y="1918164"/>
              <a:ext cx="88" cy="621704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/>
            <p:cNvCxnSpPr/>
            <p:nvPr/>
          </p:nvCxnSpPr>
          <p:spPr>
            <a:xfrm flipV="1">
              <a:off x="2556788" y="2549489"/>
              <a:ext cx="3951835" cy="4579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연결선 42"/>
            <p:cNvCxnSpPr/>
            <p:nvPr/>
          </p:nvCxnSpPr>
          <p:spPr>
            <a:xfrm rot="16200000" flipH="1">
              <a:off x="2417000" y="2687561"/>
              <a:ext cx="276324" cy="177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직선 연결선 43"/>
            <p:cNvCxnSpPr/>
            <p:nvPr/>
          </p:nvCxnSpPr>
          <p:spPr>
            <a:xfrm rot="16200000" flipH="1">
              <a:off x="4393686" y="2687562"/>
              <a:ext cx="276324" cy="177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직선 연결선 44"/>
            <p:cNvCxnSpPr/>
            <p:nvPr/>
          </p:nvCxnSpPr>
          <p:spPr>
            <a:xfrm rot="16200000" flipH="1">
              <a:off x="6370372" y="2687563"/>
              <a:ext cx="276324" cy="177"/>
            </a:xfrm>
            <a:prstGeom prst="line">
              <a:avLst/>
            </a:prstGeom>
            <a:ln>
              <a:solidFill>
                <a:srgbClr val="AF551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모서리가 둥근 직사각형 55">
            <a:extLst>
              <a:ext uri="{FF2B5EF4-FFF2-40B4-BE49-F238E27FC236}">
                <a16:creationId xmlns:a16="http://schemas.microsoft.com/office/drawing/2014/main" id="{50C450E7-F86D-4A23-B56D-BCA2CB0B355E}"/>
              </a:ext>
            </a:extLst>
          </p:cNvPr>
          <p:cNvSpPr/>
          <p:nvPr/>
        </p:nvSpPr>
        <p:spPr>
          <a:xfrm>
            <a:off x="3984052" y="4648145"/>
            <a:ext cx="979755" cy="504056"/>
          </a:xfrm>
          <a:prstGeom prst="roundRect">
            <a:avLst>
              <a:gd name="adj" fmla="val 5329"/>
            </a:avLst>
          </a:prstGeom>
          <a:solidFill>
            <a:srgbClr val="F17B33">
              <a:alpha val="40000"/>
            </a:srgbClr>
          </a:solidFill>
          <a:ln w="12700" cmpd="sng">
            <a:solidFill>
              <a:srgbClr val="AF551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~1000</a:t>
            </a:r>
            <a:endParaRPr lang="ko-KR" alt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D46294B-A06A-441D-89C6-5E800B418446}"/>
              </a:ext>
            </a:extLst>
          </p:cNvPr>
          <p:cNvGrpSpPr/>
          <p:nvPr/>
        </p:nvGrpSpPr>
        <p:grpSpPr>
          <a:xfrm>
            <a:off x="1750660" y="5072039"/>
            <a:ext cx="5598204" cy="504056"/>
            <a:chOff x="1735670" y="5072039"/>
            <a:chExt cx="5598204" cy="504056"/>
          </a:xfrm>
        </p:grpSpPr>
        <p:sp>
          <p:nvSpPr>
            <p:cNvPr id="56" name="모서리가 둥근 직사각형 55"/>
            <p:cNvSpPr/>
            <p:nvPr/>
          </p:nvSpPr>
          <p:spPr>
            <a:xfrm>
              <a:off x="1735670" y="5072039"/>
              <a:ext cx="1656184" cy="504056"/>
            </a:xfrm>
            <a:prstGeom prst="roundRect">
              <a:avLst>
                <a:gd name="adj" fmla="val 5329"/>
              </a:avLst>
            </a:prstGeom>
            <a:solidFill>
              <a:srgbClr val="F17B33"/>
            </a:solidFill>
            <a:ln w="12700" cmpd="sng">
              <a:solidFill>
                <a:srgbClr val="AF551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READERS</a:t>
              </a:r>
              <a:endParaRPr lang="ko-KR" altLang="en-US" dirty="0"/>
            </a:p>
          </p:txBody>
        </p:sp>
        <p:sp>
          <p:nvSpPr>
            <p:cNvPr id="133" name="모서리가 둥근 직사각형 132"/>
            <p:cNvSpPr/>
            <p:nvPr/>
          </p:nvSpPr>
          <p:spPr>
            <a:xfrm>
              <a:off x="3703461" y="5072039"/>
              <a:ext cx="1656184" cy="504056"/>
            </a:xfrm>
            <a:prstGeom prst="roundRect">
              <a:avLst>
                <a:gd name="adj" fmla="val 5329"/>
              </a:avLst>
            </a:prstGeom>
            <a:solidFill>
              <a:srgbClr val="F17B33"/>
            </a:solidFill>
            <a:ln w="12700" cmpd="sng">
              <a:solidFill>
                <a:srgbClr val="AF551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READERS</a:t>
              </a:r>
              <a:endParaRPr lang="ko-KR" altLang="en-US" dirty="0"/>
            </a:p>
          </p:txBody>
        </p:sp>
        <p:sp>
          <p:nvSpPr>
            <p:cNvPr id="153" name="모서리가 둥근 직사각형 152"/>
            <p:cNvSpPr/>
            <p:nvPr/>
          </p:nvSpPr>
          <p:spPr>
            <a:xfrm>
              <a:off x="5677690" y="5072039"/>
              <a:ext cx="1656184" cy="504056"/>
            </a:xfrm>
            <a:prstGeom prst="roundRect">
              <a:avLst>
                <a:gd name="adj" fmla="val 5329"/>
              </a:avLst>
            </a:prstGeom>
            <a:solidFill>
              <a:srgbClr val="F17B33"/>
            </a:solidFill>
            <a:ln w="12700" cmpd="sng">
              <a:solidFill>
                <a:srgbClr val="AF551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READERS</a:t>
              </a:r>
              <a:endParaRPr lang="ko-KR" altLang="en-US" dirty="0"/>
            </a:p>
          </p:txBody>
        </p:sp>
      </p:grpSp>
      <p:sp>
        <p:nvSpPr>
          <p:cNvPr id="22" name="Title 21">
            <a:extLst>
              <a:ext uri="{FF2B5EF4-FFF2-40B4-BE49-F238E27FC236}">
                <a16:creationId xmlns:a16="http://schemas.microsoft.com/office/drawing/2014/main" id="{C1874B69-0539-4B90-958F-C12241533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703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204" grpId="0" animBg="1"/>
      <p:bldP spid="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6"/>
          <p:cNvSpPr>
            <a:spLocks noChangeArrowheads="1"/>
          </p:cNvSpPr>
          <p:nvPr/>
        </p:nvSpPr>
        <p:spPr bwMode="auto">
          <a:xfrm>
            <a:off x="861867" y="1685842"/>
            <a:ext cx="7652546" cy="427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marL="0" lvl="1" indent="-457200" algn="l" defTabSz="914400">
              <a:spcBef>
                <a:spcPts val="0"/>
              </a:spcBef>
              <a:spcAft>
                <a:spcPts val="1800"/>
              </a:spcAft>
              <a:buClr>
                <a:srgbClr val="663300"/>
              </a:buClr>
              <a:buFont typeface="+mj-lt"/>
              <a:buAutoNum type="arabicPeriod"/>
            </a:pPr>
            <a:r>
              <a:rPr lang="en-US" altLang="ko-KR" sz="3600" dirty="0">
                <a:solidFill>
                  <a:srgbClr val="663300"/>
                </a:solidFill>
                <a:latin typeface="Calibri" panose="020F0502020204030204" pitchFamily="34" charset="0"/>
              </a:rPr>
              <a:t> Pens &amp; sharpened wooden pencils</a:t>
            </a:r>
            <a:endParaRPr lang="ko-KR" altLang="en-US" sz="3600" dirty="0">
              <a:latin typeface="Calibri" panose="020F0502020204030204" pitchFamily="34" charset="0"/>
            </a:endParaRPr>
          </a:p>
          <a:p>
            <a:pPr marL="0" lvl="1" indent="-457200" algn="l" defTabSz="914400">
              <a:spcBef>
                <a:spcPts val="0"/>
              </a:spcBef>
              <a:spcAft>
                <a:spcPts val="1800"/>
              </a:spcAft>
              <a:buClr>
                <a:srgbClr val="663300"/>
              </a:buClr>
              <a:buFont typeface="+mj-lt"/>
              <a:buAutoNum type="arabicPeriod"/>
            </a:pPr>
            <a:r>
              <a:rPr lang="en-US" altLang="ko-KR" sz="3600" dirty="0">
                <a:solidFill>
                  <a:srgbClr val="663300"/>
                </a:solidFill>
                <a:latin typeface="Calibri" panose="020F0502020204030204" pitchFamily="34" charset="0"/>
              </a:rPr>
              <a:t> An eraser</a:t>
            </a:r>
            <a:endParaRPr lang="ko-KR" altLang="en-US" sz="3600" dirty="0">
              <a:latin typeface="Calibri" panose="020F0502020204030204" pitchFamily="34" charset="0"/>
            </a:endParaRPr>
          </a:p>
          <a:p>
            <a:pPr marL="0" lvl="1" indent="-457200" algn="l" defTabSz="914400">
              <a:spcBef>
                <a:spcPts val="0"/>
              </a:spcBef>
              <a:spcAft>
                <a:spcPts val="1800"/>
              </a:spcAft>
              <a:buClr>
                <a:srgbClr val="663300"/>
              </a:buClr>
              <a:buFont typeface="+mj-lt"/>
              <a:buAutoNum type="arabicPeriod"/>
            </a:pPr>
            <a:r>
              <a:rPr lang="en-US" altLang="ko-KR" sz="3600" dirty="0">
                <a:solidFill>
                  <a:srgbClr val="663300"/>
                </a:solidFill>
                <a:latin typeface="Calibri" panose="020F0502020204030204" pitchFamily="34" charset="0"/>
              </a:rPr>
              <a:t> A timepiece incapable of electronic 	communication</a:t>
            </a:r>
            <a:endParaRPr lang="ko-KR" altLang="en-US" sz="3600" dirty="0">
              <a:latin typeface="Calibri" panose="020F0502020204030204" pitchFamily="34" charset="0"/>
            </a:endParaRPr>
          </a:p>
          <a:p>
            <a:pPr marL="0" lvl="1" indent="-4572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+mj-lt"/>
              <a:buAutoNum type="arabicPeriod"/>
            </a:pPr>
            <a:r>
              <a:rPr lang="en-US" altLang="ko-KR" sz="3600" dirty="0">
                <a:solidFill>
                  <a:srgbClr val="663300"/>
                </a:solidFill>
                <a:latin typeface="Calibri" panose="020F0502020204030204" pitchFamily="34" charset="0"/>
              </a:rPr>
              <a:t> There is </a:t>
            </a:r>
            <a:r>
              <a:rPr lang="en-US" altLang="ko-KR" sz="3600" b="1" i="1" dirty="0">
                <a:solidFill>
                  <a:srgbClr val="663300"/>
                </a:solidFill>
                <a:latin typeface="Cambria" panose="02040503050406030204" pitchFamily="18" charset="0"/>
              </a:rPr>
              <a:t>no</a:t>
            </a:r>
            <a:r>
              <a:rPr lang="en-US" altLang="ko-KR" sz="3600" dirty="0">
                <a:solidFill>
                  <a:srgbClr val="663300"/>
                </a:solidFill>
                <a:latin typeface="Calibri" panose="020F0502020204030204" pitchFamily="34" charset="0"/>
              </a:rPr>
              <a:t> number 4.</a:t>
            </a:r>
            <a:endParaRPr lang="ko-KR" altLang="en-US" sz="3600" dirty="0">
              <a:latin typeface="Calibri" panose="020F0502020204030204" pitchFamily="34" charset="0"/>
            </a:endParaRPr>
          </a:p>
          <a:p>
            <a:pPr marL="457200" indent="0" algn="l" defTabSz="914400">
              <a:lnSpc>
                <a:spcPct val="15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400" dirty="0">
              <a:latin typeface="Calibri" panose="020F0502020204030204" pitchFamily="34" charset="0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467543" y="729333"/>
            <a:ext cx="7632700" cy="594304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Droid Sans" pitchFamily="34" charset="0"/>
                <a:cs typeface="Arial" pitchFamily="34" charset="0"/>
              </a:rPr>
              <a:t>What students</a:t>
            </a:r>
            <a:r>
              <a:rPr kumimoji="0" lang="en-US" altLang="ko-KR" sz="3600" b="1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Droid Sans" pitchFamily="34" charset="0"/>
                <a:cs typeface="Arial" pitchFamily="34" charset="0"/>
              </a:rPr>
              <a:t> may bring: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9506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6"/>
          <p:cNvSpPr>
            <a:spLocks noChangeArrowheads="1"/>
          </p:cNvSpPr>
          <p:nvPr/>
        </p:nvSpPr>
        <p:spPr bwMode="auto">
          <a:xfrm>
            <a:off x="861868" y="1790773"/>
            <a:ext cx="7238375" cy="46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marL="800100" lvl="1" indent="-3429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+mj-lt"/>
              <a:buAutoNum type="arabicPeriod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Food or drink of any kind (including water)</a:t>
            </a:r>
            <a:endParaRPr lang="ko-KR" altLang="en-US" sz="2800" dirty="0">
              <a:latin typeface="Calibri" panose="020F0502020204030204" pitchFamily="34" charset="0"/>
            </a:endParaRPr>
          </a:p>
          <a:p>
            <a:pPr marL="800100" lvl="1" indent="-3429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+mj-lt"/>
              <a:buAutoNum type="arabicPeriod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Highlighters, colored pencils, </a:t>
            </a:r>
            <a:b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</a:b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mechanical pencils, correction fluid</a:t>
            </a:r>
          </a:p>
          <a:p>
            <a:pPr marL="800100" lvl="1" indent="-3429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+mj-lt"/>
              <a:buAutoNum type="arabicPeriod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Electronic devices of any kind</a:t>
            </a:r>
          </a:p>
          <a:p>
            <a:pPr marL="800100" lvl="1" indent="-3429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+mj-lt"/>
              <a:buAutoNum type="arabicPeriod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Books or printed material</a:t>
            </a:r>
            <a:endParaRPr lang="ko-KR" altLang="en-US" sz="2800" dirty="0">
              <a:latin typeface="Calibri" panose="020F0502020204030204" pitchFamily="34" charset="0"/>
            </a:endParaRPr>
          </a:p>
          <a:p>
            <a:pPr marL="800100" lvl="1" indent="-3429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+mj-lt"/>
              <a:buAutoNum type="arabicPeriod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Scratch paper</a:t>
            </a:r>
            <a:endParaRPr lang="ko-KR" altLang="en-US" sz="2800" dirty="0">
              <a:latin typeface="Calibri" panose="020F0502020204030204" pitchFamily="34" charset="0"/>
            </a:endParaRPr>
          </a:p>
          <a:p>
            <a:pPr marL="800100" lvl="1" indent="-342900" algn="l" defTabSz="914400">
              <a:spcBef>
                <a:spcPts val="0"/>
              </a:spcBef>
              <a:spcAft>
                <a:spcPts val="1200"/>
              </a:spcAft>
              <a:buClr>
                <a:srgbClr val="663300"/>
              </a:buClr>
              <a:buFont typeface="+mj-lt"/>
              <a:buAutoNum type="arabicPeriod"/>
            </a:pPr>
            <a:r>
              <a:rPr lang="en-US" altLang="ko-KR" sz="2800" dirty="0">
                <a:solidFill>
                  <a:srgbClr val="663300"/>
                </a:solidFill>
                <a:latin typeface="Calibri" panose="020F0502020204030204" pitchFamily="34" charset="0"/>
              </a:rPr>
              <a:t>Watches that beep or have an alarm</a:t>
            </a:r>
            <a:endParaRPr lang="ko-KR" altLang="en-US" sz="2800" dirty="0">
              <a:latin typeface="Calibri" panose="020F0502020204030204" pitchFamily="34" charset="0"/>
            </a:endParaRPr>
          </a:p>
          <a:p>
            <a:pPr marL="457200" indent="0" algn="l" defTabSz="914400">
              <a:lnSpc>
                <a:spcPct val="15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400" dirty="0">
              <a:latin typeface="Calibri" panose="020F0502020204030204" pitchFamily="34" charset="0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467543" y="729333"/>
            <a:ext cx="7632700" cy="594304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Droid Sans" pitchFamily="34" charset="0"/>
                <a:cs typeface="Arial" pitchFamily="34" charset="0"/>
              </a:rPr>
              <a:t>What is explicitly not allowed</a:t>
            </a:r>
            <a:br>
              <a:rPr kumimoji="0" lang="en-US" altLang="ko-KR" sz="3600" b="1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Droid Sans" pitchFamily="34" charset="0"/>
                <a:cs typeface="Arial" pitchFamily="34" charset="0"/>
              </a:rPr>
            </a:br>
            <a:r>
              <a:rPr kumimoji="0" lang="en-US" altLang="ko-KR" sz="3600" b="1" i="1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Droid Sans" pitchFamily="34" charset="0"/>
                <a:cs typeface="Arial" pitchFamily="34" charset="0"/>
              </a:rPr>
              <a:t>into the </a:t>
            </a:r>
            <a:r>
              <a:rPr kumimoji="0" lang="en-US" altLang="ko-KR" sz="3600" b="1" i="1" u="none" strike="noStrike" kern="1200" cap="none" spc="0" normalizeH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Droid Sans" pitchFamily="34" charset="0"/>
                <a:cs typeface="Arial" pitchFamily="34" charset="0"/>
              </a:rPr>
              <a:t>room</a:t>
            </a:r>
            <a:r>
              <a:rPr kumimoji="0" lang="en-US" altLang="ko-KR" sz="3600" b="1" u="none" strike="noStrike" kern="1200" cap="none" spc="0" normalizeH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Droid Sans" pitchFamily="34" charset="0"/>
                <a:cs typeface="Arial" pitchFamily="34" charset="0"/>
              </a:rPr>
              <a:t> includes</a:t>
            </a:r>
            <a:r>
              <a:rPr kumimoji="0" lang="en-US" altLang="ko-KR" sz="3600" b="1" i="0" u="none" strike="noStrike" kern="1200" cap="none" spc="0" normalizeH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Droid Sans" pitchFamily="34" charset="0"/>
                <a:cs typeface="Arial" pitchFamily="34" charset="0"/>
              </a:rPr>
              <a:t>: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7644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>
        <a:solidFill>
          <a:srgbClr val="E8A56E"/>
        </a:solidFill>
        <a:ln w="38100" cmpd="sng">
          <a:noFill/>
          <a:prstDash val="soli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6961</TotalTime>
  <Words>361</Words>
  <Application>Microsoft Office PowerPoint</Application>
  <PresentationFormat>On-screen Show (4:3)</PresentationFormat>
  <Paragraphs>76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굴림</vt:lpstr>
      <vt:lpstr>맑은 고딕</vt:lpstr>
      <vt:lpstr>Arial</vt:lpstr>
      <vt:lpstr>Calibri</vt:lpstr>
      <vt:lpstr>Cambria</vt:lpstr>
      <vt:lpstr>Lucida Sans Unicode</vt:lpstr>
      <vt:lpstr>Wingdings</vt:lpstr>
      <vt:lpstr>Wingdings 2</vt:lpstr>
      <vt:lpstr>Concourse</vt:lpstr>
      <vt:lpstr>The AP Exam</vt:lpstr>
      <vt:lpstr>PowerPoint Presentation</vt:lpstr>
      <vt:lpstr>PowerPoint Presentation</vt:lpstr>
      <vt:lpstr>PowerPoint Presentation</vt:lpstr>
      <vt:lpstr>Structure &amp; Timing</vt:lpstr>
      <vt:lpstr> “THE READING”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제목</dc:title>
  <dc:creator>김준범</dc:creator>
  <cp:lastModifiedBy>Skip Nicholson</cp:lastModifiedBy>
  <cp:revision>130</cp:revision>
  <dcterms:created xsi:type="dcterms:W3CDTF">2011-02-17T05:47:24Z</dcterms:created>
  <dcterms:modified xsi:type="dcterms:W3CDTF">2021-06-09T06:37:23Z</dcterms:modified>
</cp:coreProperties>
</file>